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313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427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949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573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755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473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426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256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176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1315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132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417E3-9DE6-4664-8ADB-80BE0F18DFB0}" type="datetimeFigureOut">
              <a:rPr lang="fr-FR" smtClean="0"/>
              <a:pPr/>
              <a:t>14/06/2016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77EF-FADC-4D7C-BAB2-4230B38E1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67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media.terrafemina.net/articles/L/24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375" y="0"/>
            <a:ext cx="704215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http://www.larousse.fr/encyclopedie/data/images/1311738-Bact%C3%A9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516313"/>
            <a:ext cx="444976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http://www.radio1.pf/cms/wp-content/uploads/2012/10/Recif-corallien-Carless-Reef-640x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516313"/>
            <a:ext cx="5240337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://www.astrosurf.com/luxorion/Images/terre-eur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9" t="3773" r="12196" b="2200"/>
          <a:stretch>
            <a:fillRect/>
          </a:stretch>
        </p:blipFill>
        <p:spPr bwMode="auto">
          <a:xfrm>
            <a:off x="0" y="0"/>
            <a:ext cx="5159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http://t1.gstatic.com/images?q=tbn:ANd9GcQXXvOLZWUXlbyP7WcQT5Sa-FONbY6vVlXEXVS0qMDIKDLhqhMftLv3pMYK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59350"/>
            <a:ext cx="29337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ZoneTexte 1"/>
          <p:cNvSpPr txBox="1">
            <a:spLocks noChangeArrowheads="1"/>
          </p:cNvSpPr>
          <p:nvPr/>
        </p:nvSpPr>
        <p:spPr bwMode="auto">
          <a:xfrm>
            <a:off x="4067175" y="5030788"/>
            <a:ext cx="86661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5400" b="1">
                <a:solidFill>
                  <a:schemeClr val="bg1"/>
                </a:solidFill>
                <a:latin typeface="Calibri" panose="020F0502020204030204" pitchFamily="34" charset="0"/>
              </a:rPr>
              <a:t>Une vie extra terrestre : comment savoir ? </a:t>
            </a:r>
          </a:p>
        </p:txBody>
      </p:sp>
    </p:spTree>
    <p:extLst>
      <p:ext uri="{BB962C8B-B14F-4D97-AF65-F5344CB8AC3E}">
        <p14:creationId xmlns:p14="http://schemas.microsoft.com/office/powerpoint/2010/main" xmlns="" val="11993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39713" y="1412875"/>
          <a:ext cx="10945812" cy="1497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02"/>
                <a:gridCol w="1824302"/>
                <a:gridCol w="1824302"/>
                <a:gridCol w="1459443"/>
                <a:gridCol w="1915517"/>
                <a:gridCol w="2097946"/>
              </a:tblGrid>
              <a:tr h="385012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Membrane plasmique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Cytoplasme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Noyau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Chloroplaste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Mitochondrie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67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Cellule animale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absent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67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Cellule végétale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67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Bactérie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présent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absent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absent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absent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90500" y="71438"/>
            <a:ext cx="11811000" cy="954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Objectif : Trouver des arguments en faveur des liens de parenté entre des espèces très différentes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Votre réponse comportera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-le tableau ci-dessous  (le compléter à l’aide de vos observations microscopiques et des informations issues des documents.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-un bilan incluant l’arbre phylogénétique (à compléter avec les informations du tableau). </a:t>
            </a:r>
          </a:p>
        </p:txBody>
      </p:sp>
      <p:sp>
        <p:nvSpPr>
          <p:cNvPr id="50216" name="ZoneTexte 3"/>
          <p:cNvSpPr txBox="1">
            <a:spLocks noChangeArrowheads="1"/>
          </p:cNvSpPr>
          <p:nvPr/>
        </p:nvSpPr>
        <p:spPr bwMode="auto">
          <a:xfrm>
            <a:off x="142875" y="2997200"/>
            <a:ext cx="710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>
                <a:latin typeface="Calibri" panose="020F0502020204030204" pitchFamily="34" charset="0"/>
              </a:rPr>
              <a:t>Tableau de comparaison des cellules étudiées</a:t>
            </a:r>
          </a:p>
        </p:txBody>
      </p:sp>
      <p:grpSp>
        <p:nvGrpSpPr>
          <p:cNvPr id="50217" name="Groupe 33"/>
          <p:cNvGrpSpPr>
            <a:grpSpLocks/>
          </p:cNvGrpSpPr>
          <p:nvPr/>
        </p:nvGrpSpPr>
        <p:grpSpPr bwMode="auto">
          <a:xfrm>
            <a:off x="2543175" y="3644900"/>
            <a:ext cx="7392988" cy="2952750"/>
            <a:chOff x="1907704" y="3645024"/>
            <a:chExt cx="5544616" cy="2952328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772078" y="4005335"/>
              <a:ext cx="2159745" cy="259201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>
              <a:off x="3779324" y="4005335"/>
              <a:ext cx="937001" cy="11523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4499637" y="4005335"/>
              <a:ext cx="1656122" cy="201583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3636453" y="5084681"/>
              <a:ext cx="286935" cy="1444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355574" y="5949745"/>
              <a:ext cx="288125" cy="1428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0232" name="ZoneTexte 30"/>
            <p:cNvSpPr txBox="1">
              <a:spLocks noChangeArrowheads="1"/>
            </p:cNvSpPr>
            <p:nvPr/>
          </p:nvSpPr>
          <p:spPr bwMode="auto">
            <a:xfrm>
              <a:off x="1907704" y="3645024"/>
              <a:ext cx="15841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Calibri" panose="020F0502020204030204" pitchFamily="34" charset="0"/>
                </a:rPr>
                <a:t>cellule végétale</a:t>
              </a:r>
            </a:p>
          </p:txBody>
        </p:sp>
        <p:sp>
          <p:nvSpPr>
            <p:cNvPr id="50233" name="ZoneTexte 31"/>
            <p:cNvSpPr txBox="1">
              <a:spLocks noChangeArrowheads="1"/>
            </p:cNvSpPr>
            <p:nvPr/>
          </p:nvSpPr>
          <p:spPr bwMode="auto">
            <a:xfrm>
              <a:off x="3851920" y="3645024"/>
              <a:ext cx="15841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Calibri" panose="020F0502020204030204" pitchFamily="34" charset="0"/>
                </a:rPr>
                <a:t>cellule animale</a:t>
              </a:r>
            </a:p>
          </p:txBody>
        </p:sp>
        <p:sp>
          <p:nvSpPr>
            <p:cNvPr id="50234" name="ZoneTexte 32"/>
            <p:cNvSpPr txBox="1">
              <a:spLocks noChangeArrowheads="1"/>
            </p:cNvSpPr>
            <p:nvPr/>
          </p:nvSpPr>
          <p:spPr bwMode="auto">
            <a:xfrm>
              <a:off x="5868144" y="3645024"/>
              <a:ext cx="15841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Calibri" panose="020F0502020204030204" pitchFamily="34" charset="0"/>
                </a:rPr>
                <a:t>bactérie</a:t>
              </a:r>
            </a:p>
          </p:txBody>
        </p:sp>
      </p:grpSp>
      <p:sp>
        <p:nvSpPr>
          <p:cNvPr id="50218" name="ZoneTexte 13"/>
          <p:cNvSpPr txBox="1">
            <a:spLocks noChangeArrowheads="1"/>
          </p:cNvSpPr>
          <p:nvPr/>
        </p:nvSpPr>
        <p:spPr bwMode="auto">
          <a:xfrm>
            <a:off x="8763000" y="6581775"/>
            <a:ext cx="342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latin typeface="Calibri" panose="020F0502020204030204" pitchFamily="34" charset="0"/>
              </a:rPr>
              <a:t>Arbre phylogénétique à compéter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91250" y="6429375"/>
            <a:ext cx="476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220" name="ZoneTexte 15"/>
          <p:cNvSpPr txBox="1">
            <a:spLocks noChangeArrowheads="1"/>
          </p:cNvSpPr>
          <p:nvPr/>
        </p:nvSpPr>
        <p:spPr bwMode="auto">
          <a:xfrm>
            <a:off x="2857500" y="6357938"/>
            <a:ext cx="3429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latin typeface="Calibri" panose="020F0502020204030204" pitchFamily="34" charset="0"/>
              </a:rPr>
              <a:t>Membrane plasmique / cytoplasme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0" y="5643563"/>
            <a:ext cx="476250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222" name="ZoneTexte 18"/>
          <p:cNvSpPr txBox="1">
            <a:spLocks noChangeArrowheads="1"/>
          </p:cNvSpPr>
          <p:nvPr/>
        </p:nvSpPr>
        <p:spPr bwMode="auto">
          <a:xfrm>
            <a:off x="3143250" y="5572125"/>
            <a:ext cx="2190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latin typeface="Calibri" panose="020F0502020204030204" pitchFamily="34" charset="0"/>
              </a:rPr>
              <a:t>Noyau / mitochondrie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95750" y="4572000"/>
            <a:ext cx="4762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224" name="ZoneTexte 20"/>
          <p:cNvSpPr txBox="1">
            <a:spLocks noChangeArrowheads="1"/>
          </p:cNvSpPr>
          <p:nvPr/>
        </p:nvSpPr>
        <p:spPr bwMode="auto">
          <a:xfrm>
            <a:off x="2667000" y="4429125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latin typeface="Calibri" panose="020F0502020204030204" pitchFamily="34" charset="0"/>
              </a:rPr>
              <a:t>chloroplastes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191250" y="5867400"/>
            <a:ext cx="54292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Ancêtre commun constitué de cellules avec membrane et cytoplasme mais sans noyau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85750" y="5000625"/>
            <a:ext cx="5429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Ancêtre commun constitué de cellules avec noyau et mitochondries</a:t>
            </a:r>
          </a:p>
        </p:txBody>
      </p:sp>
    </p:spTree>
    <p:extLst>
      <p:ext uri="{BB962C8B-B14F-4D97-AF65-F5344CB8AC3E}">
        <p14:creationId xmlns:p14="http://schemas.microsoft.com/office/powerpoint/2010/main" xmlns="" val="7512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:\profil\Bureau\Cyanobactéries\TS_01_31_09_36_14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832" y="802704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13832" y="274320"/>
            <a:ext cx="438912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communication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672326" y="2056702"/>
            <a:ext cx="267970" cy="274389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419598" y="3291332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 dirty="0" smtClean="0">
                <a:latin typeface="Calibri" panose="020F0502020204030204" pitchFamily="34" charset="0"/>
              </a:rPr>
              <a:t>Une cellule buccale</a:t>
            </a:r>
            <a:endParaRPr lang="fr-FR" altLang="fr-FR" sz="1200" b="1" dirty="0">
              <a:latin typeface="Calibri" panose="020F0502020204030204" pitchFamily="34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8768016" y="1098645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 dirty="0">
                <a:latin typeface="Calibri" panose="020F0502020204030204" pitchFamily="34" charset="0"/>
              </a:rPr>
              <a:t>Noyau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9077198" y="1373283"/>
            <a:ext cx="192087" cy="1366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7553198" y="1390458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 dirty="0" smtClean="0">
                <a:latin typeface="Calibri" panose="020F0502020204030204" pitchFamily="34" charset="0"/>
              </a:rPr>
              <a:t>cytoplasme</a:t>
            </a:r>
            <a:endParaRPr lang="fr-FR" altLang="fr-FR" sz="1200" b="1" dirty="0">
              <a:latin typeface="Calibri" panose="020F050202020403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016177" y="1647921"/>
            <a:ext cx="810387" cy="1918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445696" y="5413185"/>
            <a:ext cx="62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Cellules buccales observées au microscope optique – GX400</a:t>
            </a:r>
            <a:endParaRPr lang="fr-FR" dirty="0"/>
          </a:p>
        </p:txBody>
      </p:sp>
      <p:pic>
        <p:nvPicPr>
          <p:cNvPr id="14" name="Picture 4" descr="http://acces.ens-lyon.fr/acces/equipes/dyna/travaux/evolbio/phylovegetal/ressources-iconographiques-pour-les-collections-phylogene/photos-lejamble/Polypode%20stomates%20vue%20gle.jpg/image_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84" y="132207"/>
            <a:ext cx="5080000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jean-jacques.auclair.pagesperso-orange.fr/polysaccharides/stomat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" t="2831" r="1486" b="3732"/>
          <a:stretch>
            <a:fillRect/>
          </a:stretch>
        </p:blipFill>
        <p:spPr bwMode="auto">
          <a:xfrm>
            <a:off x="143384" y="3246882"/>
            <a:ext cx="5089525" cy="2798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312034" y="2148332"/>
            <a:ext cx="960437" cy="7191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7" name="Connecteur droit avec flèche 16"/>
          <p:cNvCxnSpPr>
            <a:stCxn id="16" idx="2"/>
          </p:cNvCxnSpPr>
          <p:nvPr/>
        </p:nvCxnSpPr>
        <p:spPr>
          <a:xfrm>
            <a:off x="3793046" y="2867470"/>
            <a:ext cx="0" cy="36036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10095040" y="1647921"/>
            <a:ext cx="479554" cy="8175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0095040" y="1383323"/>
            <a:ext cx="13792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 dirty="0" smtClean="0">
                <a:latin typeface="Calibri" panose="020F0502020204030204" pitchFamily="34" charset="0"/>
              </a:rPr>
              <a:t>Membrane</a:t>
            </a:r>
            <a:endParaRPr lang="fr-FR" altLang="fr-FR" sz="1200" b="1" dirty="0">
              <a:latin typeface="Calibri" panose="020F0502020204030204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27703" y="5235677"/>
            <a:ext cx="4364245" cy="13902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659446" y="5374704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 dirty="0" smtClean="0">
                <a:latin typeface="Calibri" panose="020F0502020204030204" pitchFamily="34" charset="0"/>
              </a:rPr>
              <a:t>Une cellule végétale</a:t>
            </a:r>
            <a:endParaRPr lang="fr-FR" altLang="fr-FR" sz="1200" b="1" dirty="0">
              <a:latin typeface="Calibri" panose="020F0502020204030204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807835" y="3565969"/>
            <a:ext cx="764165" cy="959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309735" y="3285275"/>
            <a:ext cx="1066800" cy="28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 dirty="0" smtClean="0">
                <a:latin typeface="Calibri" panose="020F0502020204030204" pitchFamily="34" charset="0"/>
              </a:rPr>
              <a:t>cytoplasme</a:t>
            </a:r>
            <a:endParaRPr lang="fr-FR" altLang="fr-FR" sz="1200" b="1" dirty="0">
              <a:latin typeface="Calibri" panose="020F0502020204030204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971800" y="3504831"/>
            <a:ext cx="315398" cy="6776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438400" y="3227831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 dirty="0">
                <a:latin typeface="Calibri" panose="020F0502020204030204" pitchFamily="34" charset="0"/>
              </a:rPr>
              <a:t>Noyau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43384" y="3631801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 dirty="0" smtClean="0">
                <a:latin typeface="Calibri" panose="020F0502020204030204" pitchFamily="34" charset="0"/>
              </a:rPr>
              <a:t>Chloroplaste</a:t>
            </a:r>
            <a:endParaRPr lang="fr-FR" altLang="fr-FR" sz="1200" b="1" dirty="0">
              <a:latin typeface="Calibri" panose="020F0502020204030204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427703" y="3909579"/>
            <a:ext cx="1017639" cy="2728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936522" y="3428651"/>
            <a:ext cx="508820" cy="2661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43384" y="3227832"/>
            <a:ext cx="13792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 dirty="0" smtClean="0">
                <a:latin typeface="Calibri" panose="020F0502020204030204" pitchFamily="34" charset="0"/>
              </a:rPr>
              <a:t>Membrane</a:t>
            </a:r>
            <a:endParaRPr lang="fr-FR" altLang="fr-FR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8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574389" y="534570"/>
          <a:ext cx="7329266" cy="5936568"/>
        </p:xfrm>
        <a:graphic>
          <a:graphicData uri="http://schemas.openxmlformats.org/drawingml/2006/table">
            <a:tbl>
              <a:tblPr/>
              <a:tblGrid>
                <a:gridCol w="5950455"/>
                <a:gridCol w="1378811"/>
              </a:tblGrid>
              <a:tr h="19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Compétences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Avis : A, B, C, D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Préparations microscopiques :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-capacité : suivre une fiche technique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Critères 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Propreté de la préparation (fine, sans débordement…)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Prélèvement correct (taille, finesse)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Geste technique (ajout du colorant, mise en place de la lamelle…)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Observer au microscope : 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-capacité : suivre une fiche technique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Critères 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Préparation centrée au grossissement adapté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Mise au point claire et nette (éclairage)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Geste technique (utilisation des vis, des objectifs…)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Communication des résultats : clichés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techniquement correct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-bien renseignée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-bien organisée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Matrice et arbres complétés :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-recenser, extraire, organiser des informations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-raisonner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Argumentaire : 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-éléments scientifiques recensés : ressemblances entre les cellules d’êtres vivants aux apparences différentes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-intégration connaissances : ressemblances s’expliquent par la parenté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-Donc ressemblances des cellules s’expliquent par la parenté entre les êtres vivants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-Les différences sont liées à des acquisitions exclusives à certaines lignées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Calibri"/>
                          <a:cs typeface="Times New Roman"/>
                        </a:rPr>
                        <a:t>Attitudes :</a:t>
                      </a: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-Implication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-Esprit d’équipe / répartition des tâches au sein du groupe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-Organisation 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24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"/>
          <p:cNvSpPr txBox="1">
            <a:spLocks noChangeArrowheads="1"/>
          </p:cNvSpPr>
          <p:nvPr/>
        </p:nvSpPr>
        <p:spPr bwMode="auto">
          <a:xfrm>
            <a:off x="1941513" y="3270250"/>
            <a:ext cx="8666162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600" b="1">
                <a:latin typeface="Calibri" panose="020F0502020204030204" pitchFamily="34" charset="0"/>
              </a:rPr>
              <a:t>Une vie extra terrestre : comment savoir ?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810139" y="1237245"/>
            <a:ext cx="2295616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 dirty="0"/>
              <a:t>Probabilité que la vie existe ailleurs au vu du nombre </a:t>
            </a:r>
            <a:r>
              <a:rPr lang="fr-FR" sz="1600" dirty="0" smtClean="0"/>
              <a:t>d’</a:t>
            </a:r>
            <a:r>
              <a:rPr lang="fr-FR" sz="1600" dirty="0" err="1" smtClean="0"/>
              <a:t>exoplanètes</a:t>
            </a:r>
            <a:endParaRPr lang="fr-FR" sz="1600" dirty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324350" y="1022350"/>
            <a:ext cx="3413125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/>
              <a:t>Rechercher sur les exoplanètes des conditions compatibles avec la vie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327525" y="200025"/>
            <a:ext cx="3413125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 dirty="0"/>
              <a:t>Atmosphère, oxygène, eau, température, sol rocheux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8101013" y="2261265"/>
            <a:ext cx="385286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/>
              <a:t>Un être vivant : c’est quoi exactement, comment le définir ? 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4349750" y="2170113"/>
            <a:ext cx="34417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/>
              <a:t>Envoyer des robots sur les exoplanètes pour avoir des informations</a:t>
            </a: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113169" y="4466214"/>
            <a:ext cx="81204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 b="1" i="1" u="sng" dirty="0"/>
              <a:t>Démarche proposée </a:t>
            </a:r>
            <a:r>
              <a:rPr lang="fr-FR" sz="1400" b="1" i="1" u="sng" dirty="0" smtClean="0"/>
              <a:t>(idées des deux groupes) :</a:t>
            </a:r>
            <a:endParaRPr lang="fr-FR" sz="1400" b="1" i="1" u="sng" dirty="0"/>
          </a:p>
          <a:p>
            <a:pPr>
              <a:spcBef>
                <a:spcPct val="50000"/>
              </a:spcBef>
            </a:pPr>
            <a:r>
              <a:rPr lang="fr-FR" sz="1400" i="1" dirty="0" smtClean="0"/>
              <a:t>1 - Etudier les êtres </a:t>
            </a:r>
            <a:r>
              <a:rPr lang="fr-FR" sz="1400" i="1" dirty="0"/>
              <a:t>vivants sur la Terre </a:t>
            </a:r>
            <a:r>
              <a:rPr lang="fr-FR" sz="1400" i="1" dirty="0" smtClean="0"/>
              <a:t>pour : </a:t>
            </a:r>
          </a:p>
          <a:p>
            <a:pPr indent="354013">
              <a:spcBef>
                <a:spcPct val="50000"/>
              </a:spcBef>
            </a:pPr>
            <a:r>
              <a:rPr lang="fr-FR" sz="1400" i="1" dirty="0" smtClean="0"/>
              <a:t>-définir de qu’est un être vivant : recherche de points communs </a:t>
            </a:r>
          </a:p>
          <a:p>
            <a:pPr indent="354013">
              <a:spcBef>
                <a:spcPct val="50000"/>
              </a:spcBef>
            </a:pPr>
            <a:r>
              <a:rPr lang="fr-FR" sz="1400" i="1" dirty="0" smtClean="0"/>
              <a:t>-comprendre comment ils </a:t>
            </a:r>
            <a:r>
              <a:rPr lang="fr-FR" sz="1400" i="1" dirty="0"/>
              <a:t>apparus </a:t>
            </a:r>
            <a:r>
              <a:rPr lang="fr-FR" sz="1400" i="1" dirty="0" smtClean="0"/>
              <a:t>et diversifiés sur </a:t>
            </a:r>
            <a:r>
              <a:rPr lang="fr-FR" sz="1400" i="1" dirty="0"/>
              <a:t>la </a:t>
            </a:r>
            <a:r>
              <a:rPr lang="fr-FR" sz="1400" i="1" dirty="0" smtClean="0"/>
              <a:t>Terre</a:t>
            </a:r>
          </a:p>
          <a:p>
            <a:pPr>
              <a:spcBef>
                <a:spcPct val="50000"/>
              </a:spcBef>
            </a:pPr>
            <a:r>
              <a:rPr lang="fr-FR" sz="1400" i="1" dirty="0" smtClean="0"/>
              <a:t>2 - Etudier </a:t>
            </a:r>
            <a:r>
              <a:rPr lang="fr-FR" sz="1400" i="1" dirty="0"/>
              <a:t>les autres planètes pour voir si certaines ont des caractéristiques semblables à la </a:t>
            </a:r>
            <a:r>
              <a:rPr lang="fr-FR" sz="1400" i="1" dirty="0" smtClean="0"/>
              <a:t>Terre. Si caractéristiques semblables : rechercher la présence d’êtres vivants </a:t>
            </a:r>
            <a:endParaRPr lang="fr-FR" sz="1400" i="1" dirty="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00218" y="1015077"/>
            <a:ext cx="3852862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/>
              <a:t>Comprendre comment sont apparus les êtres vivants que l’on retrouve sur la Terre ? </a:t>
            </a:r>
          </a:p>
        </p:txBody>
      </p:sp>
      <p:cxnSp>
        <p:nvCxnSpPr>
          <p:cNvPr id="12" name="Connecteur droit 11"/>
          <p:cNvCxnSpPr>
            <a:endCxn id="4099" idx="2"/>
          </p:cNvCxnSpPr>
          <p:nvPr/>
        </p:nvCxnSpPr>
        <p:spPr>
          <a:xfrm flipH="1" flipV="1">
            <a:off x="2957947" y="2068242"/>
            <a:ext cx="123872" cy="1208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4103" idx="2"/>
          </p:cNvCxnSpPr>
          <p:nvPr/>
        </p:nvCxnSpPr>
        <p:spPr>
          <a:xfrm rot="5400000" flipH="1" flipV="1">
            <a:off x="5901532" y="3112294"/>
            <a:ext cx="279400" cy="58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9544050" y="2863539"/>
            <a:ext cx="482599" cy="40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4102" idx="0"/>
          </p:cNvCxnSpPr>
          <p:nvPr/>
        </p:nvCxnSpPr>
        <p:spPr>
          <a:xfrm flipH="1" flipV="1">
            <a:off x="10026649" y="1851025"/>
            <a:ext cx="795" cy="41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4103" idx="0"/>
          </p:cNvCxnSpPr>
          <p:nvPr/>
        </p:nvCxnSpPr>
        <p:spPr>
          <a:xfrm rot="16200000" flipV="1">
            <a:off x="5892800" y="1992313"/>
            <a:ext cx="319088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4100" idx="0"/>
          </p:cNvCxnSpPr>
          <p:nvPr/>
        </p:nvCxnSpPr>
        <p:spPr>
          <a:xfrm rot="16200000" flipV="1">
            <a:off x="5885657" y="877094"/>
            <a:ext cx="233362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100218" y="97793"/>
            <a:ext cx="385286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 dirty="0" smtClean="0"/>
              <a:t>Quand la Terre s’est formée : pas d’êtres vivants</a:t>
            </a:r>
            <a:endParaRPr lang="fr-FR" sz="1600" dirty="0"/>
          </a:p>
        </p:txBody>
      </p:sp>
      <p:cxnSp>
        <p:nvCxnSpPr>
          <p:cNvPr id="21" name="Connecteur droit 20"/>
          <p:cNvCxnSpPr>
            <a:stCxn id="4105" idx="0"/>
          </p:cNvCxnSpPr>
          <p:nvPr/>
        </p:nvCxnSpPr>
        <p:spPr>
          <a:xfrm flipH="1" flipV="1">
            <a:off x="10025855" y="663596"/>
            <a:ext cx="794" cy="35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13169" y="2281473"/>
            <a:ext cx="243284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 dirty="0" smtClean="0"/>
              <a:t>A quoi ressemble la vie extra terrestre ? </a:t>
            </a:r>
            <a:endParaRPr lang="fr-FR" sz="1600" dirty="0"/>
          </a:p>
        </p:txBody>
      </p:sp>
      <p:cxnSp>
        <p:nvCxnSpPr>
          <p:cNvPr id="25" name="Connecteur droit 24"/>
          <p:cNvCxnSpPr>
            <a:stCxn id="4098" idx="1"/>
          </p:cNvCxnSpPr>
          <p:nvPr/>
        </p:nvCxnSpPr>
        <p:spPr>
          <a:xfrm flipH="1" flipV="1">
            <a:off x="1298551" y="2863539"/>
            <a:ext cx="642962" cy="72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54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media.terrafemina.net/articles/L/24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375" y="0"/>
            <a:ext cx="704215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http://www.larousse.fr/encyclopedie/data/images/1311738-Bact%C3%A9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516313"/>
            <a:ext cx="444976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http://www.radio1.pf/cms/wp-content/uploads/2012/10/Recif-corallien-Carless-Reef-640x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516313"/>
            <a:ext cx="5240337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www.astrosurf.com/luxorion/Images/terre-eur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9" t="3773" r="12196" b="2200"/>
          <a:stretch>
            <a:fillRect/>
          </a:stretch>
        </p:blipFill>
        <p:spPr bwMode="auto">
          <a:xfrm>
            <a:off x="0" y="0"/>
            <a:ext cx="5159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http://t1.gstatic.com/images?q=tbn:ANd9GcQXXvOLZWUXlbyP7WcQT5Sa-FONbY6vVlXEXVS0qMDIKDLhqhMftLv3pMYK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59350"/>
            <a:ext cx="29337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ZoneTexte 1"/>
          <p:cNvSpPr txBox="1">
            <a:spLocks noChangeArrowheads="1"/>
          </p:cNvSpPr>
          <p:nvPr/>
        </p:nvSpPr>
        <p:spPr bwMode="auto">
          <a:xfrm>
            <a:off x="2470150" y="4278313"/>
            <a:ext cx="9964738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4800" b="1">
                <a:solidFill>
                  <a:schemeClr val="bg1"/>
                </a:solidFill>
                <a:latin typeface="Calibri" panose="020F0502020204030204" pitchFamily="34" charset="0"/>
              </a:rPr>
              <a:t>Thème II : La Terre dans l'univers, la Vie et l'évolution du vivant : une planète habitée</a:t>
            </a:r>
          </a:p>
        </p:txBody>
      </p:sp>
    </p:spTree>
    <p:extLst>
      <p:ext uri="{BB962C8B-B14F-4D97-AF65-F5344CB8AC3E}">
        <p14:creationId xmlns:p14="http://schemas.microsoft.com/office/powerpoint/2010/main" xmlns="" val="17672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576260" y="1075876"/>
            <a:ext cx="1100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latin typeface="+mn-lt"/>
              </a:rPr>
              <a:t>I – Comprendre et définir ce qu’est le concept de biodiversité </a:t>
            </a:r>
          </a:p>
        </p:txBody>
      </p:sp>
      <p:sp>
        <p:nvSpPr>
          <p:cNvPr id="5123" name="ZoneTexte 1"/>
          <p:cNvSpPr txBox="1">
            <a:spLocks noChangeArrowheads="1"/>
          </p:cNvSpPr>
          <p:nvPr/>
        </p:nvSpPr>
        <p:spPr bwMode="auto">
          <a:xfrm>
            <a:off x="576260" y="253280"/>
            <a:ext cx="10313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b="1" dirty="0">
                <a:latin typeface="+mn-lt"/>
              </a:rPr>
              <a:t>Chapitre I – La vie sur la Terre</a:t>
            </a: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576260" y="1758420"/>
            <a:ext cx="10872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2400" b="1" dirty="0">
                <a:latin typeface="+mn-lt"/>
              </a:rPr>
              <a:t>II – Observer la biodiversité au cours de l’histoire de la Terre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76260" y="2440964"/>
            <a:ext cx="11109325" cy="75353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b="1" dirty="0" smtClean="0">
                <a:latin typeface="+mn-lt"/>
              </a:rPr>
              <a:t>III – Rechercher des indices des liens de parenté entre les êtres vivants  : échelle macroscopique</a:t>
            </a:r>
            <a:endParaRPr lang="fr-FR" sz="2400" b="1" dirty="0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76260" y="3546003"/>
            <a:ext cx="11109325" cy="1143000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b="1" dirty="0" smtClean="0">
                <a:latin typeface="+mn-lt"/>
              </a:rPr>
              <a:t>IV – Rechercher des indices des liens de parenté entre les êtres vivants  : échelle microscopique</a:t>
            </a:r>
          </a:p>
          <a:p>
            <a:pPr>
              <a:defRPr/>
            </a:pPr>
            <a:endParaRPr lang="fr-FR" sz="2400" b="1" dirty="0">
              <a:latin typeface="+mn-lt"/>
            </a:endParaRPr>
          </a:p>
          <a:p>
            <a:pPr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+mn-lt"/>
              </a:rPr>
              <a:t>→Activité proposée pour le stage (évaluation formative ou sommative suivant la place dans le programme – préparation et observation microscopiques travaillées précédemment)</a:t>
            </a:r>
            <a:endParaRPr lang="fr-FR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76260" y="5040503"/>
            <a:ext cx="11109325" cy="11430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b="1" dirty="0" smtClean="0">
                <a:latin typeface="+mn-lt"/>
              </a:rPr>
              <a:t>V – Rechercher des indices des liens de parenté entre les êtres vivants  : échelle moléculaire</a:t>
            </a:r>
            <a:endParaRPr lang="fr-F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0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http://ekladata.com/3i1HpclnLMiV6CMvbFHTDy36_Vc@900x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6" t="3029" r="2966" b="5147"/>
          <a:stretch>
            <a:fillRect/>
          </a:stretch>
        </p:blipFill>
        <p:spPr bwMode="auto">
          <a:xfrm>
            <a:off x="0" y="0"/>
            <a:ext cx="482123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933" y="2790444"/>
            <a:ext cx="2058988" cy="35766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6" descr="http://www.larousse.fr/encyclopedie/data/images/1311738-Bact%C3%A9r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38144"/>
            <a:ext cx="4449762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sées 3"/>
          <p:cNvSpPr/>
          <p:nvPr/>
        </p:nvSpPr>
        <p:spPr>
          <a:xfrm>
            <a:off x="7245316" y="402336"/>
            <a:ext cx="4596163" cy="2587752"/>
          </a:xfrm>
          <a:prstGeom prst="cloudCallout">
            <a:avLst>
              <a:gd name="adj1" fmla="val -35356"/>
              <a:gd name="adj2" fmla="val 58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936992" y="926752"/>
            <a:ext cx="352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 ancêtre commun entre nous ? Comment savoir ?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5776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oneTexte 3"/>
          <p:cNvSpPr txBox="1">
            <a:spLocks noChangeArrowheads="1"/>
          </p:cNvSpPr>
          <p:nvPr/>
        </p:nvSpPr>
        <p:spPr bwMode="auto">
          <a:xfrm>
            <a:off x="0" y="0"/>
            <a:ext cx="1094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latin typeface="Calibri" panose="020F0502020204030204" pitchFamily="34" charset="0"/>
              </a:rPr>
              <a:t>Comparaison des cellules des êtres vivants ayant des plans d’organisation différents</a:t>
            </a:r>
          </a:p>
        </p:txBody>
      </p:sp>
      <p:sp>
        <p:nvSpPr>
          <p:cNvPr id="44035" name="ZoneTexte 4"/>
          <p:cNvSpPr txBox="1">
            <a:spLocks noChangeArrowheads="1"/>
          </p:cNvSpPr>
          <p:nvPr/>
        </p:nvSpPr>
        <p:spPr bwMode="auto">
          <a:xfrm>
            <a:off x="0" y="357188"/>
            <a:ext cx="1219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>
                <a:latin typeface="Calibri" panose="020F0502020204030204" pitchFamily="34" charset="0"/>
              </a:rPr>
              <a:t>Objectif : à l’aide des préparations à réaliser, ainsi que des documents  mettre en évidence les points communs et les différences </a:t>
            </a:r>
            <a:r>
              <a:rPr lang="fr-FR" altLang="fr-FR" dirty="0" smtClean="0">
                <a:latin typeface="Calibri" panose="020F0502020204030204" pitchFamily="34" charset="0"/>
              </a:rPr>
              <a:t>existant entre </a:t>
            </a:r>
            <a:r>
              <a:rPr lang="fr-FR" altLang="fr-FR" dirty="0">
                <a:latin typeface="Calibri" panose="020F0502020204030204" pitchFamily="34" charset="0"/>
              </a:rPr>
              <a:t>les cellules d’êtres vivants différents.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9713" y="1412875"/>
            <a:ext cx="5568950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1400" b="1" u="sng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faire : observation d’une cellule prélevée chez un animal</a:t>
            </a:r>
          </a:p>
          <a:p>
            <a:pPr eaLnBrk="1" hangingPunct="1">
              <a:defRPr/>
            </a:pP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Fiche technique : préparation et observation de cellules buccales</a:t>
            </a:r>
            <a:endParaRPr lang="fr-FR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Matériel : microscope / coton tige / colorant / lame et lamelle</a:t>
            </a:r>
            <a:endParaRPr lang="fr-F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91250" y="1412875"/>
            <a:ext cx="5761038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fr-FR" sz="1400" b="1" u="sng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faire : </a:t>
            </a:r>
            <a:r>
              <a:rPr lang="fr-FR" sz="1400" b="1" u="sng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Préparation microscopique à réaliser </a:t>
            </a:r>
            <a:r>
              <a:rPr lang="fr-FR" sz="1400" b="1" u="sng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d’une cellule prélevée chez un végétal</a:t>
            </a:r>
          </a:p>
          <a:p>
            <a:pPr eaLnBrk="1" hangingPunct="1">
              <a:defRPr/>
            </a:pPr>
            <a:endParaRPr lang="fr-FR" sz="1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Fiche technique : préparation et observation de cellules de polypode (fougère)</a:t>
            </a:r>
            <a:endParaRPr lang="fr-FR" sz="1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ysClr val="windowText" lastClr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Matériel : microscope / lame et lamelle</a:t>
            </a:r>
            <a:endParaRPr lang="fr-FR" sz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038" name="Groupe 11"/>
          <p:cNvGrpSpPr>
            <a:grpSpLocks/>
          </p:cNvGrpSpPr>
          <p:nvPr/>
        </p:nvGrpSpPr>
        <p:grpSpPr bwMode="auto">
          <a:xfrm>
            <a:off x="431800" y="3357563"/>
            <a:ext cx="11328400" cy="3095625"/>
            <a:chOff x="323528" y="3356992"/>
            <a:chExt cx="8352928" cy="3096344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3780114" y="3501488"/>
              <a:ext cx="4391842" cy="178476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fr-FR" sz="14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Les mitochondries sont des structures situées à l’intérieur des cellules. Elles consomment de l’O</a:t>
              </a:r>
              <a:r>
                <a:rPr lang="fr-FR" sz="1400" b="1" baseline="-25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fr-FR" sz="14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pour convertir les nutriments (ex glucose) en énergie utilisable par la cellule</a:t>
              </a: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defRPr/>
              </a:pP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defRPr/>
              </a:pP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defRPr/>
              </a:pP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defRPr/>
              </a:pPr>
              <a:endParaRPr lang="fr-F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defRPr/>
              </a:pPr>
              <a:endParaRPr lang="fr-F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404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573016"/>
              <a:ext cx="3124200" cy="234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Text Box 13"/>
            <p:cNvSpPr txBox="1">
              <a:spLocks noChangeArrowheads="1"/>
            </p:cNvSpPr>
            <p:nvPr/>
          </p:nvSpPr>
          <p:spPr bwMode="auto">
            <a:xfrm>
              <a:off x="611560" y="5949280"/>
              <a:ext cx="30963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200" b="1">
                  <a:latin typeface="Calibri" panose="020F0502020204030204" pitchFamily="34" charset="0"/>
                </a:rPr>
                <a:t>Mitochondrie observée au Microscope (MET) x 25000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528" y="3356992"/>
              <a:ext cx="8352928" cy="309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17334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5157788"/>
            <a:ext cx="5281613" cy="563562"/>
          </a:xfrm>
        </p:spPr>
        <p:txBody>
          <a:bodyPr/>
          <a:lstStyle/>
          <a:p>
            <a:pPr eaLnBrk="1" hangingPunct="1"/>
            <a:r>
              <a:rPr lang="fr-FR" altLang="fr-FR" sz="1300" b="1" smtClean="0"/>
              <a:t>Cellule végétale observée au microscope électronique à transmission X 18000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80"/>
          <a:stretch>
            <a:fillRect/>
          </a:stretch>
        </p:blipFill>
        <p:spPr bwMode="auto">
          <a:xfrm>
            <a:off x="225425" y="1319213"/>
            <a:ext cx="5199063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19"/>
          <p:cNvSpPr txBox="1">
            <a:spLocks noChangeArrowheads="1"/>
          </p:cNvSpPr>
          <p:nvPr/>
        </p:nvSpPr>
        <p:spPr bwMode="auto">
          <a:xfrm>
            <a:off x="2255838" y="37893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>
                <a:latin typeface="Calibri" panose="020F0502020204030204" pitchFamily="34" charset="0"/>
              </a:rPr>
              <a:t>Chloroplaste</a:t>
            </a:r>
          </a:p>
        </p:txBody>
      </p:sp>
      <p:sp>
        <p:nvSpPr>
          <p:cNvPr id="45061" name="Text Box 24"/>
          <p:cNvSpPr txBox="1">
            <a:spLocks noChangeArrowheads="1"/>
          </p:cNvSpPr>
          <p:nvPr/>
        </p:nvSpPr>
        <p:spPr bwMode="auto">
          <a:xfrm>
            <a:off x="2425700" y="2708275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 dirty="0">
                <a:latin typeface="Calibri" panose="020F0502020204030204" pitchFamily="34" charset="0"/>
              </a:rPr>
              <a:t>Noyau</a:t>
            </a:r>
          </a:p>
        </p:txBody>
      </p:sp>
      <p:sp>
        <p:nvSpPr>
          <p:cNvPr id="45062" name="Text Box 25"/>
          <p:cNvSpPr txBox="1">
            <a:spLocks noChangeArrowheads="1"/>
          </p:cNvSpPr>
          <p:nvPr/>
        </p:nvSpPr>
        <p:spPr bwMode="auto">
          <a:xfrm>
            <a:off x="815975" y="83661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>
                <a:latin typeface="Calibri" panose="020F0502020204030204" pitchFamily="34" charset="0"/>
              </a:rPr>
              <a:t>Cytoplasme</a:t>
            </a:r>
          </a:p>
        </p:txBody>
      </p:sp>
      <p:pic>
        <p:nvPicPr>
          <p:cNvPr id="45063" name="Picture 2" descr="http://webapps.fundp.ac.be/umdb/histohuma/histohuma/img/tmp/12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29"/>
          <a:stretch>
            <a:fillRect/>
          </a:stretch>
        </p:blipFill>
        <p:spPr bwMode="auto">
          <a:xfrm>
            <a:off x="6096000" y="571500"/>
            <a:ext cx="5654675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5250" y="260350"/>
            <a:ext cx="5521325" cy="5454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255838" y="3357563"/>
            <a:ext cx="0" cy="12954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063750" y="1773238"/>
            <a:ext cx="0" cy="57626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 Box 19"/>
          <p:cNvSpPr txBox="1">
            <a:spLocks noChangeArrowheads="1"/>
          </p:cNvSpPr>
          <p:nvPr/>
        </p:nvSpPr>
        <p:spPr bwMode="auto">
          <a:xfrm>
            <a:off x="2063750" y="191611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>
                <a:latin typeface="Calibri" panose="020F0502020204030204" pitchFamily="34" charset="0"/>
              </a:rPr>
              <a:t>Mitochondrie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774825" y="2852738"/>
            <a:ext cx="2112963" cy="4318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1582738" y="1125538"/>
            <a:ext cx="192087" cy="1366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6096000" y="5151438"/>
            <a:ext cx="5280025" cy="563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400" b="1" dirty="0">
                <a:latin typeface="+mj-lt"/>
                <a:ea typeface="+mj-ea"/>
                <a:cs typeface="+mj-cs"/>
              </a:rPr>
              <a:t>Détail de l’intérieur d’une cellule musculaire réalisée au microscope électronique à transmission X 28000</a:t>
            </a:r>
          </a:p>
        </p:txBody>
      </p:sp>
      <p:sp>
        <p:nvSpPr>
          <p:cNvPr id="45071" name="Text Box 19"/>
          <p:cNvSpPr txBox="1">
            <a:spLocks noChangeArrowheads="1"/>
          </p:cNvSpPr>
          <p:nvPr/>
        </p:nvSpPr>
        <p:spPr bwMode="auto">
          <a:xfrm>
            <a:off x="9048750" y="4143375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chemeClr val="bg1"/>
                </a:solidFill>
                <a:latin typeface="Calibri" panose="020F0502020204030204" pitchFamily="34" charset="0"/>
              </a:rPr>
              <a:t>Mitochondrie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0382250" y="4286250"/>
            <a:ext cx="477838" cy="111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3" name="Text Box 25"/>
          <p:cNvSpPr txBox="1">
            <a:spLocks noChangeArrowheads="1"/>
          </p:cNvSpPr>
          <p:nvPr/>
        </p:nvSpPr>
        <p:spPr bwMode="auto">
          <a:xfrm>
            <a:off x="7429500" y="2000250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200" b="1">
                <a:solidFill>
                  <a:schemeClr val="bg1"/>
                </a:solidFill>
                <a:latin typeface="Calibri" panose="020F0502020204030204" pitchFamily="34" charset="0"/>
              </a:rPr>
              <a:t>Cytoplasme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0750" y="285750"/>
            <a:ext cx="5905500" cy="5429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5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oneTexte 9"/>
          <p:cNvSpPr txBox="1">
            <a:spLocks noChangeArrowheads="1"/>
          </p:cNvSpPr>
          <p:nvPr/>
        </p:nvSpPr>
        <p:spPr bwMode="auto">
          <a:xfrm>
            <a:off x="239713" y="3213100"/>
            <a:ext cx="5376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latin typeface="Calibri" panose="020F0502020204030204" pitchFamily="34" charset="0"/>
              </a:rPr>
              <a:t>Bactéries observées au microscope (MEB) x 5000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18"/>
          <a:stretch>
            <a:fillRect/>
          </a:stretch>
        </p:blipFill>
        <p:spPr bwMode="auto">
          <a:xfrm>
            <a:off x="2152650" y="4033838"/>
            <a:ext cx="71120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3067050" y="6015038"/>
            <a:ext cx="172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216275" y="3716338"/>
            <a:ext cx="2641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latin typeface="Calibri" panose="020F0502020204030204" pitchFamily="34" charset="0"/>
              </a:rPr>
              <a:t>Paroi bactérienne</a:t>
            </a:r>
          </a:p>
          <a:p>
            <a:pPr eaLnBrk="1" hangingPunct="1">
              <a:spcBef>
                <a:spcPct val="50000"/>
              </a:spcBef>
            </a:pPr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7131050" y="5938838"/>
            <a:ext cx="1727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46087" name="Line 9"/>
          <p:cNvSpPr>
            <a:spLocks noChangeShapeType="1"/>
          </p:cNvSpPr>
          <p:nvPr/>
        </p:nvSpPr>
        <p:spPr bwMode="auto">
          <a:xfrm>
            <a:off x="2254250" y="5100638"/>
            <a:ext cx="71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527050" y="4872038"/>
            <a:ext cx="2641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latin typeface="Calibri" panose="020F0502020204030204" pitchFamily="34" charset="0"/>
              </a:rPr>
              <a:t>Cytoplasme</a:t>
            </a:r>
          </a:p>
          <a:p>
            <a:pPr eaLnBrk="1" hangingPunct="1">
              <a:spcBef>
                <a:spcPct val="50000"/>
              </a:spcBef>
            </a:pPr>
            <a:endParaRPr lang="fr-FR" altLang="fr-FR">
              <a:latin typeface="Calibri" panose="020F0502020204030204" pitchFamily="34" charset="0"/>
            </a:endParaRPr>
          </a:p>
        </p:txBody>
      </p:sp>
      <p:pic>
        <p:nvPicPr>
          <p:cNvPr id="46089" name="Picture 2" descr="http://svt4vr.e-monsite.com/medias/images/bacter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13" y="476250"/>
            <a:ext cx="5397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4" descr="Ultrastructure d'une bactérie (TEM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76250"/>
            <a:ext cx="460057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271963" y="1125538"/>
            <a:ext cx="576262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2" name="Connecteur droit avec flèche 21"/>
          <p:cNvCxnSpPr>
            <a:stCxn id="20" idx="3"/>
          </p:cNvCxnSpPr>
          <p:nvPr/>
        </p:nvCxnSpPr>
        <p:spPr>
          <a:xfrm>
            <a:off x="4848225" y="1341438"/>
            <a:ext cx="23034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3" name="ZoneTexte 22"/>
          <p:cNvSpPr txBox="1">
            <a:spLocks noChangeArrowheads="1"/>
          </p:cNvSpPr>
          <p:nvPr/>
        </p:nvSpPr>
        <p:spPr bwMode="auto">
          <a:xfrm>
            <a:off x="6959600" y="3141663"/>
            <a:ext cx="4608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latin typeface="Calibri" panose="020F0502020204030204" pitchFamily="34" charset="0"/>
              </a:rPr>
              <a:t>Bactérie observée au microscope (MET) x 20000</a:t>
            </a:r>
          </a:p>
        </p:txBody>
      </p:sp>
      <p:sp>
        <p:nvSpPr>
          <p:cNvPr id="46094" name="ZoneTexte 23"/>
          <p:cNvSpPr txBox="1">
            <a:spLocks noChangeArrowheads="1"/>
          </p:cNvSpPr>
          <p:nvPr/>
        </p:nvSpPr>
        <p:spPr bwMode="auto">
          <a:xfrm>
            <a:off x="7583488" y="6308725"/>
            <a:ext cx="46085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>
                <a:latin typeface="Calibri" panose="020F0502020204030204" pitchFamily="34" charset="0"/>
              </a:rPr>
              <a:t>Schéma de l’organisation interne d’une bactérie</a:t>
            </a:r>
          </a:p>
        </p:txBody>
      </p:sp>
    </p:spTree>
    <p:extLst>
      <p:ext uri="{BB962C8B-B14F-4D97-AF65-F5344CB8AC3E}">
        <p14:creationId xmlns:p14="http://schemas.microsoft.com/office/powerpoint/2010/main" xmlns="" val="31008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39713" y="1412875"/>
          <a:ext cx="10945812" cy="1497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302"/>
                <a:gridCol w="1824302"/>
                <a:gridCol w="1824302"/>
                <a:gridCol w="1459443"/>
                <a:gridCol w="1915517"/>
                <a:gridCol w="2097946"/>
              </a:tblGrid>
              <a:tr h="385012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Membrane plasmique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Cytoplasme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Noyau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Chloroplaste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Mitochondrie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67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Cellule animale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67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Cellule végétale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67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Bactérie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7" marR="121927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90500" y="71438"/>
            <a:ext cx="11811000" cy="1169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On cherche à trouver des arguments en faveur des liens de parenté entre des espèces très différentes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Votre réponse comportera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-un fichier numérique comportant des clichés légendés des préparations microscopiques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-le tableau ci-dessous  (le compléter à l’aide de vos observations microscopiques et des informations issues des documents.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-un bilan incluant l’arbre phylogénétique (à compléter avec les informations du tableau). </a:t>
            </a:r>
          </a:p>
        </p:txBody>
      </p:sp>
      <p:sp>
        <p:nvSpPr>
          <p:cNvPr id="49192" name="ZoneTexte 3"/>
          <p:cNvSpPr txBox="1">
            <a:spLocks noChangeArrowheads="1"/>
          </p:cNvSpPr>
          <p:nvPr/>
        </p:nvSpPr>
        <p:spPr bwMode="auto">
          <a:xfrm>
            <a:off x="142875" y="2997200"/>
            <a:ext cx="710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>
                <a:latin typeface="Calibri" panose="020F0502020204030204" pitchFamily="34" charset="0"/>
              </a:rPr>
              <a:t>Tableau de comparaison des cellules étudiées</a:t>
            </a:r>
          </a:p>
        </p:txBody>
      </p:sp>
      <p:grpSp>
        <p:nvGrpSpPr>
          <p:cNvPr id="49193" name="Groupe 33"/>
          <p:cNvGrpSpPr>
            <a:grpSpLocks/>
          </p:cNvGrpSpPr>
          <p:nvPr/>
        </p:nvGrpSpPr>
        <p:grpSpPr bwMode="auto">
          <a:xfrm>
            <a:off x="2543175" y="3644900"/>
            <a:ext cx="7392988" cy="2952750"/>
            <a:chOff x="1907704" y="3645024"/>
            <a:chExt cx="5544616" cy="2952328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772078" y="4005335"/>
              <a:ext cx="2159745" cy="259201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>
              <a:off x="3779324" y="4005335"/>
              <a:ext cx="937001" cy="11523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4499637" y="4005335"/>
              <a:ext cx="1656122" cy="201583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3636453" y="5084681"/>
              <a:ext cx="286935" cy="1444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355574" y="5949745"/>
              <a:ext cx="288125" cy="14285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9200" name="ZoneTexte 30"/>
            <p:cNvSpPr txBox="1">
              <a:spLocks noChangeArrowheads="1"/>
            </p:cNvSpPr>
            <p:nvPr/>
          </p:nvSpPr>
          <p:spPr bwMode="auto">
            <a:xfrm>
              <a:off x="1907704" y="3645024"/>
              <a:ext cx="15841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Calibri" panose="020F0502020204030204" pitchFamily="34" charset="0"/>
                </a:rPr>
                <a:t>cellule végétale</a:t>
              </a:r>
            </a:p>
          </p:txBody>
        </p:sp>
        <p:sp>
          <p:nvSpPr>
            <p:cNvPr id="49201" name="ZoneTexte 31"/>
            <p:cNvSpPr txBox="1">
              <a:spLocks noChangeArrowheads="1"/>
            </p:cNvSpPr>
            <p:nvPr/>
          </p:nvSpPr>
          <p:spPr bwMode="auto">
            <a:xfrm>
              <a:off x="3851920" y="3645024"/>
              <a:ext cx="15841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Calibri" panose="020F0502020204030204" pitchFamily="34" charset="0"/>
                </a:rPr>
                <a:t>cellule animale</a:t>
              </a:r>
            </a:p>
          </p:txBody>
        </p:sp>
        <p:sp>
          <p:nvSpPr>
            <p:cNvPr id="49202" name="ZoneTexte 32"/>
            <p:cNvSpPr txBox="1">
              <a:spLocks noChangeArrowheads="1"/>
            </p:cNvSpPr>
            <p:nvPr/>
          </p:nvSpPr>
          <p:spPr bwMode="auto">
            <a:xfrm>
              <a:off x="5868144" y="3645024"/>
              <a:ext cx="15841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>
                  <a:latin typeface="Calibri" panose="020F0502020204030204" pitchFamily="34" charset="0"/>
                </a:rPr>
                <a:t>bactérie</a:t>
              </a:r>
            </a:p>
          </p:txBody>
        </p:sp>
      </p:grpSp>
      <p:sp>
        <p:nvSpPr>
          <p:cNvPr id="49194" name="ZoneTexte 13"/>
          <p:cNvSpPr txBox="1">
            <a:spLocks noChangeArrowheads="1"/>
          </p:cNvSpPr>
          <p:nvPr/>
        </p:nvSpPr>
        <p:spPr bwMode="auto">
          <a:xfrm>
            <a:off x="190500" y="6072188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Arbre phylogénétique à compléter</a:t>
            </a:r>
          </a:p>
        </p:txBody>
      </p:sp>
    </p:spTree>
    <p:extLst>
      <p:ext uri="{BB962C8B-B14F-4D97-AF65-F5344CB8AC3E}">
        <p14:creationId xmlns:p14="http://schemas.microsoft.com/office/powerpoint/2010/main" xmlns="" val="30233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722</Words>
  <Application>Microsoft Office PowerPoint</Application>
  <PresentationFormat>Personnalisé</PresentationFormat>
  <Paragraphs>149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Cellule végétale observée au microscope électronique à transmission X 18000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Matthieu Mahe</dc:creator>
  <cp:lastModifiedBy>OHT</cp:lastModifiedBy>
  <cp:revision>6</cp:revision>
  <dcterms:created xsi:type="dcterms:W3CDTF">2016-01-17T14:58:23Z</dcterms:created>
  <dcterms:modified xsi:type="dcterms:W3CDTF">2016-06-14T08:49:18Z</dcterms:modified>
</cp:coreProperties>
</file>